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04" r:id="rId1"/>
  </p:sldMasterIdLst>
  <p:sldIdLst>
    <p:sldId id="256" r:id="rId2"/>
    <p:sldId id="258" r:id="rId3"/>
    <p:sldId id="257" r:id="rId4"/>
    <p:sldId id="259" r:id="rId5"/>
    <p:sldId id="260" r:id="rId6"/>
    <p:sldId id="263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-848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199" y="1295400"/>
            <a:ext cx="8228013" cy="1927225"/>
          </a:xfrm>
        </p:spPr>
        <p:txBody>
          <a:bodyPr tIns="0" bIns="0" anchor="b" anchorCtr="0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199" y="3307976"/>
            <a:ext cx="8228013" cy="1066800"/>
          </a:xfrm>
        </p:spPr>
        <p:txBody>
          <a:bodyPr tIns="0" bIns="0"/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CFF82-1E2F-2E41-A2EA-41F5CCD52B38}" type="datetimeFigureOut">
              <a:rPr lang="en-US" smtClean="0"/>
              <a:pPr/>
              <a:t>9/14/12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FEAEC-6279-1B40-92E7-97B2FAF2357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292818" y="5804647"/>
            <a:ext cx="367088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sz="4400">
                <a:solidFill>
                  <a:schemeClr val="accent1"/>
                </a:solidFill>
                <a:latin typeface="Wingdings" pitchFamily="2" charset="2"/>
              </a:rPr>
              <a:t>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CFF82-1E2F-2E41-A2EA-41F5CCD52B38}" type="datetimeFigureOut">
              <a:rPr lang="en-US" smtClean="0"/>
              <a:pPr/>
              <a:t>9/14/12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FEAEC-6279-1B40-92E7-97B2FAF235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81001"/>
            <a:ext cx="3509683" cy="2209800"/>
          </a:xfrm>
        </p:spPr>
        <p:txBody>
          <a:bodyPr anchor="b"/>
          <a:lstStyle>
            <a:lvl1pPr algn="l">
              <a:defRPr sz="4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0" y="273050"/>
            <a:ext cx="3657600" cy="585311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649071"/>
            <a:ext cx="3509683" cy="3388192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85CFF82-1E2F-2E41-A2EA-41F5CCD52B38}" type="datetimeFigureOut">
              <a:rPr lang="en-US" smtClean="0"/>
              <a:pPr/>
              <a:t>9/14/12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FEAEC-6279-1B40-92E7-97B2FAF235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1425" y="381001"/>
            <a:ext cx="3635375" cy="2209800"/>
          </a:xfrm>
        </p:spPr>
        <p:txBody>
          <a:bodyPr anchor="b"/>
          <a:lstStyle>
            <a:lvl1pPr algn="l"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51425" y="2649070"/>
            <a:ext cx="3635375" cy="3505667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85CFF82-1E2F-2E41-A2EA-41F5CCD52B38}" type="datetimeFigureOut">
              <a:rPr lang="en-US" smtClean="0"/>
              <a:pPr/>
              <a:t>9/14/12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FEAEC-6279-1B40-92E7-97B2FAF2357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28600" y="1143000"/>
            <a:ext cx="4267200" cy="42672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1425" y="381001"/>
            <a:ext cx="3635375" cy="2209800"/>
          </a:xfrm>
        </p:spPr>
        <p:txBody>
          <a:bodyPr anchor="b"/>
          <a:lstStyle>
            <a:lvl1pPr algn="l"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51425" y="2649070"/>
            <a:ext cx="3635375" cy="3505667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85CFF82-1E2F-2E41-A2EA-41F5CCD52B38}" type="datetimeFigureOut">
              <a:rPr lang="en-US" smtClean="0"/>
              <a:pPr/>
              <a:t>9/14/12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FEAEC-6279-1B40-92E7-97B2FAF2357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90600" y="2590800"/>
            <a:ext cx="3505200" cy="35052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2479675" y="1260475"/>
            <a:ext cx="1254125" cy="1254125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269875" y="762000"/>
            <a:ext cx="2092325" cy="2092325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568388"/>
            <a:ext cx="8228013" cy="34688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CFF82-1E2F-2E41-A2EA-41F5CCD52B38}" type="datetimeFigureOut">
              <a:rPr lang="en-US" smtClean="0"/>
              <a:pPr/>
              <a:t>9/14/12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FEAEC-6279-1B40-92E7-97B2FAF235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6600" y="274638"/>
            <a:ext cx="1524000" cy="5851525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16859"/>
            <a:ext cx="6019800" cy="561564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CFF82-1E2F-2E41-A2EA-41F5CCD52B38}" type="datetimeFigureOut">
              <a:rPr lang="en-US" smtClean="0"/>
              <a:pPr/>
              <a:t>9/14/12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FEAEC-6279-1B40-92E7-97B2FAF235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losing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CFF82-1E2F-2E41-A2EA-41F5CCD52B38}" type="datetimeFigureOut">
              <a:rPr lang="en-US" smtClean="0"/>
              <a:pPr/>
              <a:t>9/14/12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FEAEC-6279-1B40-92E7-97B2FAF235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CFF82-1E2F-2E41-A2EA-41F5CCD52B38}" type="datetimeFigureOut">
              <a:rPr lang="en-US" smtClean="0"/>
              <a:pPr/>
              <a:t>9/14/12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FEAEC-6279-1B40-92E7-97B2FAF235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36694"/>
            <a:ext cx="6400800" cy="1362075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399" y="3609695"/>
            <a:ext cx="5181601" cy="1500187"/>
          </a:xfrm>
        </p:spPr>
        <p:txBody>
          <a:bodyPr anchor="t" anchorCtr="0"/>
          <a:lstStyle>
            <a:lvl1pPr marL="0" indent="0" algn="r">
              <a:spcBef>
                <a:spcPts val="300"/>
              </a:spcBef>
              <a:buNone/>
              <a:defRPr sz="1800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85CFF82-1E2F-2E41-A2EA-41F5CCD52B38}" type="datetimeFigureOut">
              <a:rPr lang="en-US" smtClean="0"/>
              <a:pPr/>
              <a:t>9/14/12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238999" y="6356350"/>
            <a:ext cx="144621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A5FEAEC-6279-1B40-92E7-97B2FAF2357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292818" y="5804647"/>
            <a:ext cx="367088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sz="4400">
                <a:solidFill>
                  <a:schemeClr val="accent1"/>
                </a:solidFill>
                <a:latin typeface="Wingdings" pitchFamily="2" charset="2"/>
              </a:rPr>
              <a:t>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0664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4753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CFF82-1E2F-2E41-A2EA-41F5CCD52B38}" type="datetimeFigureOut">
              <a:rPr lang="en-US" smtClean="0"/>
              <a:pPr/>
              <a:t>9/14/12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FEAEC-6279-1B40-92E7-97B2FAF235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2232211"/>
            <a:ext cx="3767328" cy="762000"/>
          </a:xfrm>
        </p:spPr>
        <p:txBody>
          <a:bodyPr anchor="b">
            <a:noAutofit/>
          </a:bodyPr>
          <a:lstStyle>
            <a:lvl1pPr marL="0" indent="0" algn="ctr">
              <a:lnSpc>
                <a:spcPts val="26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" y="3160059"/>
            <a:ext cx="3767328" cy="289149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1578" y="2232211"/>
            <a:ext cx="3767328" cy="762000"/>
          </a:xfrm>
        </p:spPr>
        <p:txBody>
          <a:bodyPr anchor="b">
            <a:noAutofit/>
          </a:bodyPr>
          <a:lstStyle>
            <a:lvl1pPr marL="0" indent="0" algn="ctr">
              <a:lnSpc>
                <a:spcPts val="26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1578" y="3160059"/>
            <a:ext cx="3767328" cy="289149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CFF82-1E2F-2E41-A2EA-41F5CCD52B38}" type="datetimeFigureOut">
              <a:rPr lang="en-US" smtClean="0"/>
              <a:pPr/>
              <a:t>9/14/12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FEAEC-6279-1B40-92E7-97B2FAF235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2784475"/>
            <a:ext cx="7656512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CFF82-1E2F-2E41-A2EA-41F5CCD52B38}" type="datetimeFigureOut">
              <a:rPr lang="en-US" smtClean="0"/>
              <a:pPr/>
              <a:t>9/14/12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FEAEC-6279-1B40-92E7-97B2FAF2357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762000" y="4497070"/>
            <a:ext cx="7656512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36008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CFF82-1E2F-2E41-A2EA-41F5CCD52B38}" type="datetimeFigureOut">
              <a:rPr lang="en-US" smtClean="0"/>
              <a:pPr/>
              <a:t>9/14/12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FEAEC-6279-1B40-92E7-97B2FAF2357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36008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9" name="Content Placeholder 2"/>
          <p:cNvSpPr>
            <a:spLocks noGrp="1"/>
          </p:cNvSpPr>
          <p:nvPr>
            <p:ph sz="half" idx="14"/>
          </p:nvPr>
        </p:nvSpPr>
        <p:spPr>
          <a:xfrm>
            <a:off x="740664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36008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CFF82-1E2F-2E41-A2EA-41F5CCD52B38}" type="datetimeFigureOut">
              <a:rPr lang="en-US" smtClean="0"/>
              <a:pPr/>
              <a:t>9/14/12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FEAEC-6279-1B40-92E7-97B2FAF2357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36008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739775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739775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CFF82-1E2F-2E41-A2EA-41F5CCD52B38}" type="datetimeFigureOut">
              <a:rPr lang="en-US" smtClean="0"/>
              <a:pPr/>
              <a:t>9/14/12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FEAEC-6279-1B40-92E7-97B2FAF235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45141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9775" y="2770094"/>
            <a:ext cx="7662864" cy="32671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85CFF82-1E2F-2E41-A2EA-41F5CCD52B38}" type="datetimeFigureOut">
              <a:rPr lang="en-US" smtClean="0"/>
              <a:pPr/>
              <a:t>9/14/12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8961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A5FEAEC-6279-1B40-92E7-97B2FAF2357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  <p:sldLayoutId id="2147483716" r:id="rId12"/>
    <p:sldLayoutId id="2147483717" r:id="rId13"/>
    <p:sldLayoutId id="2147483718" r:id="rId14"/>
    <p:sldLayoutId id="2147483719" r:id="rId15"/>
    <p:sldLayoutId id="2147483720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SzPct val="90000"/>
        <a:buFont typeface="Wingdings" pitchFamily="2" charset="2"/>
        <a:buChar char="S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S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Analyzing Transactions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199" y="3552344"/>
            <a:ext cx="8228013" cy="822431"/>
          </a:xfrm>
        </p:spPr>
        <p:txBody>
          <a:bodyPr/>
          <a:lstStyle/>
          <a:p>
            <a:r>
              <a:rPr lang="en-US" dirty="0" smtClean="0"/>
              <a:t>Understanding the Debit and Credit of a Transaction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T-Account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75" y="2525889"/>
            <a:ext cx="7662864" cy="413455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600" dirty="0" smtClean="0">
                <a:solidFill>
                  <a:schemeClr val="bg2">
                    <a:lumMod val="25000"/>
                  </a:schemeClr>
                </a:solidFill>
              </a:rPr>
              <a:t>The accounting equation is not practical to use in a business setting.</a:t>
            </a:r>
          </a:p>
          <a:p>
            <a:pPr>
              <a:buNone/>
            </a:pPr>
            <a:r>
              <a:rPr lang="en-US" sz="2600" dirty="0" smtClean="0">
                <a:solidFill>
                  <a:schemeClr val="bg2">
                    <a:lumMod val="25000"/>
                  </a:schemeClr>
                </a:solidFill>
              </a:rPr>
              <a:t>The T-Account Represents the Accounting Equations and places everything of value owned on the Left Side and places everything that is an equity (financial rights) on the Right Side.</a:t>
            </a:r>
          </a:p>
          <a:p>
            <a:pPr>
              <a:buNone/>
            </a:pPr>
            <a:r>
              <a:rPr lang="en-US" sz="2600" dirty="0" smtClean="0">
                <a:solidFill>
                  <a:schemeClr val="bg2">
                    <a:lumMod val="25000"/>
                  </a:schemeClr>
                </a:solidFill>
              </a:rPr>
              <a:t>The values on the Left </a:t>
            </a:r>
            <a:r>
              <a:rPr lang="en-US" sz="2600" b="1" u="sng" dirty="0" smtClean="0">
                <a:solidFill>
                  <a:schemeClr val="bg2">
                    <a:lumMod val="25000"/>
                  </a:schemeClr>
                </a:solidFill>
              </a:rPr>
              <a:t>MUST</a:t>
            </a:r>
            <a:r>
              <a:rPr lang="en-US" sz="2600" dirty="0" smtClean="0">
                <a:solidFill>
                  <a:schemeClr val="bg2">
                    <a:lumMod val="25000"/>
                  </a:schemeClr>
                </a:solidFill>
              </a:rPr>
              <a:t> equal the values on the Right.</a:t>
            </a:r>
            <a:endParaRPr lang="en-US" sz="26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T-Accounts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4" descr="D:\C21 PowerPoint\Multi_Journal\art for blue\Ch03\Ch03-01a.jpg"/>
          <p:cNvPicPr>
            <a:picLocks noChangeAspect="1" noChangeArrowheads="1"/>
          </p:cNvPicPr>
          <p:nvPr/>
        </p:nvPicPr>
        <p:blipFill>
          <a:blip r:embed="rId2"/>
          <a:srcRect b="62867"/>
          <a:stretch>
            <a:fillRect/>
          </a:stretch>
        </p:blipFill>
        <p:spPr bwMode="auto">
          <a:xfrm>
            <a:off x="457200" y="3522880"/>
            <a:ext cx="8229600" cy="15055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800" dirty="0" smtClean="0"/>
              <a:t>T-Account</a:t>
            </a:r>
          </a:p>
          <a:p>
            <a:r>
              <a:rPr lang="en-US" sz="3800" dirty="0" smtClean="0"/>
              <a:t>Debit</a:t>
            </a:r>
          </a:p>
          <a:p>
            <a:r>
              <a:rPr lang="en-US" sz="3800" dirty="0" smtClean="0"/>
              <a:t>Credit</a:t>
            </a:r>
          </a:p>
          <a:p>
            <a:r>
              <a:rPr lang="en-US" sz="3800" dirty="0" smtClean="0"/>
              <a:t>Normal Balance</a:t>
            </a:r>
            <a:endParaRPr lang="en-US" sz="3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the T-Account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12" y="2554112"/>
            <a:ext cx="8607777" cy="4049888"/>
          </a:xfrm>
        </p:spPr>
        <p:txBody>
          <a:bodyPr/>
          <a:lstStyle/>
          <a:p>
            <a:pPr>
              <a:buNone/>
            </a:pPr>
            <a:r>
              <a:rPr lang="en-US" sz="3200" dirty="0" smtClean="0"/>
              <a:t>When using the T-Account:</a:t>
            </a:r>
          </a:p>
          <a:p>
            <a:pPr>
              <a:buNone/>
            </a:pPr>
            <a:r>
              <a:rPr lang="en-US" sz="3200" dirty="0" smtClean="0"/>
              <a:t>The</a:t>
            </a:r>
            <a:r>
              <a:rPr lang="en-US" sz="3200" dirty="0" smtClean="0"/>
              <a:t> </a:t>
            </a:r>
            <a:r>
              <a:rPr lang="en-US" sz="3200" b="1" dirty="0" smtClean="0">
                <a:solidFill>
                  <a:srgbClr val="0A3363"/>
                </a:solidFill>
              </a:rPr>
              <a:t>Left</a:t>
            </a:r>
            <a:r>
              <a:rPr lang="en-US" sz="3200" b="1" dirty="0" smtClean="0">
                <a:solidFill>
                  <a:srgbClr val="0A3363"/>
                </a:solidFill>
              </a:rPr>
              <a:t> Side</a:t>
            </a:r>
            <a:r>
              <a:rPr lang="en-US" sz="3200" b="1" dirty="0" smtClean="0">
                <a:solidFill>
                  <a:srgbClr val="0A3363"/>
                </a:solidFill>
              </a:rPr>
              <a:t> </a:t>
            </a:r>
            <a:r>
              <a:rPr lang="en-US" sz="3200" dirty="0" smtClean="0"/>
              <a:t>is </a:t>
            </a:r>
            <a:r>
              <a:rPr lang="en-US" sz="3200" dirty="0" smtClean="0"/>
              <a:t>recorded</a:t>
            </a:r>
            <a:r>
              <a:rPr lang="en-US" sz="3200" dirty="0" smtClean="0"/>
              <a:t> and </a:t>
            </a:r>
            <a:r>
              <a:rPr lang="en-US" sz="3200" dirty="0" smtClean="0"/>
              <a:t>referred to as a </a:t>
            </a:r>
            <a:r>
              <a:rPr lang="en-US" sz="3200" b="1" dirty="0" smtClean="0">
                <a:solidFill>
                  <a:srgbClr val="0A3363"/>
                </a:solidFill>
              </a:rPr>
              <a:t>Debit (dr.)</a:t>
            </a:r>
          </a:p>
          <a:p>
            <a:pPr>
              <a:buNone/>
            </a:pPr>
            <a:r>
              <a:rPr lang="en-US" sz="3200" dirty="0" smtClean="0"/>
              <a:t>The</a:t>
            </a:r>
            <a:r>
              <a:rPr lang="en-US" sz="3200" dirty="0" smtClean="0"/>
              <a:t> </a:t>
            </a:r>
            <a:r>
              <a:rPr lang="en-US" sz="3200" b="1" dirty="0" smtClean="0">
                <a:solidFill>
                  <a:srgbClr val="0A3363"/>
                </a:solidFill>
              </a:rPr>
              <a:t>Right Side </a:t>
            </a:r>
            <a:r>
              <a:rPr lang="en-US" sz="3200" dirty="0" smtClean="0"/>
              <a:t>is</a:t>
            </a:r>
            <a:r>
              <a:rPr lang="en-US" sz="3200" dirty="0" smtClean="0"/>
              <a:t> </a:t>
            </a:r>
            <a:r>
              <a:rPr lang="en-US" sz="3200" smtClean="0"/>
              <a:t>recorded and referred </a:t>
            </a:r>
            <a:r>
              <a:rPr lang="en-US" sz="3200" dirty="0" smtClean="0"/>
              <a:t>to as a </a:t>
            </a:r>
            <a:r>
              <a:rPr lang="en-US" sz="3200" b="1" dirty="0" smtClean="0">
                <a:solidFill>
                  <a:srgbClr val="0A3363"/>
                </a:solidFill>
              </a:rPr>
              <a:t>Credit (</a:t>
            </a:r>
            <a:r>
              <a:rPr lang="en-US" sz="3200" b="1" dirty="0" err="1" smtClean="0">
                <a:solidFill>
                  <a:srgbClr val="0A3363"/>
                </a:solidFill>
              </a:rPr>
              <a:t>cr</a:t>
            </a:r>
            <a:r>
              <a:rPr lang="en-US" sz="3200" b="1" dirty="0" smtClean="0">
                <a:solidFill>
                  <a:srgbClr val="0A3363"/>
                </a:solidFill>
              </a:rPr>
              <a:t>)</a:t>
            </a:r>
            <a:r>
              <a:rPr lang="en-US" sz="3200" dirty="0" smtClean="0">
                <a:solidFill>
                  <a:srgbClr val="0A3363"/>
                </a:solidFill>
              </a:rPr>
              <a:t>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Account Balances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3" descr="D:\C21 PowerPoint\Multi_Journal\art for blue\Ch03\Ch03-01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649" y="2981759"/>
            <a:ext cx="8838757" cy="2968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Increases and Decreases in Accounts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T-Account will show increases and decreases in Account Balances.</a:t>
            </a:r>
          </a:p>
          <a:p>
            <a:pPr>
              <a:buNone/>
            </a:pPr>
            <a:r>
              <a:rPr lang="en-US" dirty="0" smtClean="0"/>
              <a:t>The Rules of Increasing or Decreasing:</a:t>
            </a:r>
          </a:p>
          <a:p>
            <a:pPr>
              <a:buNone/>
            </a:pPr>
            <a:r>
              <a:rPr lang="en-US" dirty="0" smtClean="0"/>
              <a:t>1.) Account Balances increase on the Normal Balance side of an account.</a:t>
            </a:r>
          </a:p>
          <a:p>
            <a:pPr>
              <a:buNone/>
            </a:pPr>
            <a:r>
              <a:rPr lang="en-US" dirty="0" smtClean="0"/>
              <a:t>2.) Account Balances decrease on the side opposite the Normal Balance side of an account.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INCREASES AND DECREASES IN ACCOUNTS</a:t>
            </a:r>
          </a:p>
        </p:txBody>
      </p:sp>
      <p:pic>
        <p:nvPicPr>
          <p:cNvPr id="14339" name="Picture 3" descr="D:\C21 PowerPoint\Multi_Journal\art for blue\Ch03\Ch03-01c.jpg"/>
          <p:cNvPicPr>
            <a:picLocks noChangeAspect="1" noChangeArrowheads="1"/>
          </p:cNvPicPr>
          <p:nvPr/>
        </p:nvPicPr>
        <p:blipFill>
          <a:blip r:embed="rId2"/>
          <a:srcRect r="8333"/>
          <a:stretch>
            <a:fillRect/>
          </a:stretch>
        </p:blipFill>
        <p:spPr bwMode="auto">
          <a:xfrm>
            <a:off x="1241779" y="2443486"/>
            <a:ext cx="6660444" cy="4081484"/>
          </a:xfrm>
          <a:prstGeom prst="rect">
            <a:avLst/>
          </a:prstGeom>
          <a:noFill/>
        </p:spPr>
      </p:pic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7512050" y="6172200"/>
            <a:ext cx="1631950" cy="27463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r"/>
            <a:r>
              <a:rPr lang="en-US" sz="1200" b="1">
                <a:solidFill>
                  <a:srgbClr val="003399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Lesson 3-1, page 43</a:t>
            </a:r>
            <a:endParaRPr lang="en-US">
              <a:solidFill>
                <a:schemeClr val="folHlink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Genesis">
  <a:themeElements>
    <a:clrScheme name="Genesis">
      <a:dk1>
        <a:sysClr val="windowText" lastClr="000000"/>
      </a:dk1>
      <a:lt1>
        <a:sysClr val="window" lastClr="FFFFFF"/>
      </a:lt1>
      <a:dk2>
        <a:srgbClr val="465466"/>
      </a:dk2>
      <a:lt2>
        <a:srgbClr val="BBD7F8"/>
      </a:lt2>
      <a:accent1>
        <a:srgbClr val="80B606"/>
      </a:accent1>
      <a:accent2>
        <a:srgbClr val="E29F1D"/>
      </a:accent2>
      <a:accent3>
        <a:srgbClr val="2397E2"/>
      </a:accent3>
      <a:accent4>
        <a:srgbClr val="35ACA2"/>
      </a:accent4>
      <a:accent5>
        <a:srgbClr val="5430BB"/>
      </a:accent5>
      <a:accent6>
        <a:srgbClr val="8D34E0"/>
      </a:accent6>
      <a:hlink>
        <a:srgbClr val="00B0F0"/>
      </a:hlink>
      <a:folHlink>
        <a:srgbClr val="0070C0"/>
      </a:folHlink>
    </a:clrScheme>
    <a:fontScheme name="Genesis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Genesis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00000"/>
                <a:greenMod val="110000"/>
              </a:schemeClr>
            </a:gs>
            <a:gs pos="75000">
              <a:schemeClr val="phClr">
                <a:tint val="40000"/>
                <a:satMod val="150000"/>
                <a:redMod val="100000"/>
                <a:blueMod val="100000"/>
              </a:schemeClr>
            </a:gs>
            <a:gs pos="100000">
              <a:schemeClr val="phClr">
                <a:tint val="60000"/>
                <a:satMod val="120000"/>
                <a:redMod val="100000"/>
                <a:blueMod val="100000"/>
              </a:schemeClr>
            </a:gs>
          </a:gsLst>
          <a:path path="circle">
            <a:fillToRect l="25000" t="25000" r="5000" b="5000"/>
          </a:path>
        </a:gradFill>
        <a:gradFill rotWithShape="1">
          <a:gsLst>
            <a:gs pos="0">
              <a:schemeClr val="phClr">
                <a:tint val="50000"/>
                <a:shade val="100000"/>
                <a:alpha val="100000"/>
                <a:satMod val="150000"/>
              </a:schemeClr>
            </a:gs>
            <a:gs pos="40000">
              <a:schemeClr val="phClr">
                <a:tint val="70000"/>
                <a:shade val="100000"/>
                <a:alpha val="100000"/>
                <a:satMod val="150000"/>
              </a:schemeClr>
            </a:gs>
            <a:gs pos="100000">
              <a:schemeClr val="phClr">
                <a:shade val="90000"/>
                <a:satMod val="11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50800" dir="11400000" sx="102000" sy="101000" algn="tl" rotWithShape="0">
              <a:srgbClr val="000000">
                <a:alpha val="35000"/>
              </a:srgbClr>
            </a:outerShdw>
          </a:effectLst>
          <a:scene3d>
            <a:camera prst="perspectiveFront" fov="4800000"/>
            <a:lightRig rig="morning" dir="tl"/>
          </a:scene3d>
          <a:sp3d prstMaterial="softmetal">
            <a:bevelT w="0" h="0"/>
          </a:sp3d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reflection blurRad="101600" stA="40000" endPos="50000" dist="63500" dir="5400000" fadeDir="7200000" sy="-100000" kx="300000" rotWithShape="0"/>
          </a:effectLst>
          <a:scene3d>
            <a:camera prst="orthographicFront">
              <a:rot lat="0" lon="0" rev="0"/>
            </a:camera>
            <a:lightRig rig="chilly" dir="tr">
              <a:rot lat="0" lon="0" rev="1200000"/>
            </a:lightRig>
          </a:scene3d>
          <a:sp3d prstMaterial="plastic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1"/>
          <a:stretch/>
        </a:blipFill>
        <a:blipFill rotWithShape="1">
          <a:blip xmlns:r="http://schemas.openxmlformats.org/officeDocument/2006/relationships" r:embed="rId2"/>
          <a:stretch/>
        </a:blipFill>
        <a:blipFill rotWithShape="1">
          <a:blip xmlns:r="http://schemas.openxmlformats.org/officeDocument/2006/relationships" r:embed="rId3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Genesis.thmx</Template>
  <TotalTime>68</TotalTime>
  <Words>198</Words>
  <Application>Microsoft Macintosh PowerPoint</Application>
  <PresentationFormat>On-screen Show (4:3)</PresentationFormat>
  <Paragraphs>24</Paragraphs>
  <Slides>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Genesis</vt:lpstr>
      <vt:lpstr>Analyzing Transactions</vt:lpstr>
      <vt:lpstr>T-Account</vt:lpstr>
      <vt:lpstr>T-Accounts</vt:lpstr>
      <vt:lpstr>Vocabulary</vt:lpstr>
      <vt:lpstr>Using the T-Account</vt:lpstr>
      <vt:lpstr>Account Balances</vt:lpstr>
      <vt:lpstr>Increases and Decreases in Accounts</vt:lpstr>
      <vt:lpstr>INCREASES AND DECREASES IN ACCOUNTS</vt:lpstr>
    </vt:vector>
  </TitlesOfParts>
  <Company>Woodward-Granger CSD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Analyzing Transactions</dc:title>
  <dc:creator>David Combs</dc:creator>
  <cp:lastModifiedBy>David Combs</cp:lastModifiedBy>
  <cp:revision>5</cp:revision>
  <dcterms:created xsi:type="dcterms:W3CDTF">2012-09-14T15:32:08Z</dcterms:created>
  <dcterms:modified xsi:type="dcterms:W3CDTF">2012-09-14T15:37:30Z</dcterms:modified>
</cp:coreProperties>
</file>